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9" r:id="rId1"/>
  </p:sldMasterIdLst>
  <p:notesMasterIdLst>
    <p:notesMasterId r:id="rId10"/>
  </p:notesMasterIdLst>
  <p:sldIdLst>
    <p:sldId id="256" r:id="rId2"/>
    <p:sldId id="377" r:id="rId3"/>
    <p:sldId id="378" r:id="rId4"/>
    <p:sldId id="379" r:id="rId5"/>
    <p:sldId id="343" r:id="rId6"/>
    <p:sldId id="380" r:id="rId7"/>
    <p:sldId id="381" r:id="rId8"/>
    <p:sldId id="382" r:id="rId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91" d="100"/>
          <a:sy n="91" d="100"/>
        </p:scale>
        <p:origin x="90" y="21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9A5FAEF-767A-4024-8D0E-6DBDEB22909C}" type="datetimeFigureOut">
              <a:rPr lang="en-US" smtClean="0"/>
              <a:t>1/19/2024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1365C7-5C5B-400B-934E-DE9682C928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202594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1624F0E-DEC4-4055-BBC2-60E713F4A980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7024207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803405"/>
            <a:ext cx="9448800" cy="1825096"/>
          </a:xfrm>
        </p:spPr>
        <p:txBody>
          <a:bodyPr anchor="b">
            <a:normAutofit/>
          </a:bodyPr>
          <a:lstStyle>
            <a:lvl1pPr algn="l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632201"/>
            <a:ext cx="9448800" cy="685800"/>
          </a:xfrm>
        </p:spPr>
        <p:txBody>
          <a:bodyPr>
            <a:normAutofit/>
          </a:bodyPr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09561" y="4314328"/>
            <a:ext cx="2910840" cy="374642"/>
          </a:xfrm>
        </p:spPr>
        <p:txBody>
          <a:bodyPr/>
          <a:lstStyle/>
          <a:p>
            <a:fld id="{A5BB7E7C-1514-438D-B871-45ED0729C7BD}" type="datetimeFigureOut">
              <a:rPr lang="en-US" smtClean="0"/>
              <a:t>1/19/2024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371600" y="4323845"/>
            <a:ext cx="6400800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77200" y="1430866"/>
            <a:ext cx="2743200" cy="365125"/>
          </a:xfrm>
        </p:spPr>
        <p:txBody>
          <a:bodyPr/>
          <a:lstStyle/>
          <a:p>
            <a:fld id="{48809F83-1CB9-48D2-B768-9F770DC3FE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85665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77" y="4697360"/>
            <a:ext cx="10822034" cy="81935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1727" y="941439"/>
            <a:ext cx="10821840" cy="3478161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5516715"/>
            <a:ext cx="10820400" cy="701969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BB7E7C-1514-438D-B871-45ED0729C7BD}" type="datetimeFigureOut">
              <a:rPr lang="en-US" smtClean="0"/>
              <a:t>1/19/2024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809F83-1CB9-48D2-B768-9F770DC3FE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54337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2"/>
            <a:ext cx="10820400" cy="2802467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9133"/>
            <a:ext cx="10130516" cy="999067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A5BB7E7C-1514-438D-B871-45ED0729C7BD}" type="datetimeFigureOut">
              <a:rPr lang="en-US" smtClean="0"/>
              <a:t>1/19/2024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48809F83-1CB9-48D2-B768-9F770DC3FE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109473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67" y="753533"/>
            <a:ext cx="10151533" cy="2604495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303865" y="3365556"/>
            <a:ext cx="9592736" cy="4444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959862"/>
            <a:ext cx="10151533" cy="679871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A5BB7E7C-1514-438D-B871-45ED0729C7BD}" type="datetimeFigureOut">
              <a:rPr lang="en-US" smtClean="0"/>
              <a:t>1/19/2024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48809F83-1CB9-48D2-B768-9F770DC3FEF0}" type="slidenum">
              <a:rPr lang="en-US" smtClean="0"/>
              <a:t>‹#›</a:t>
            </a:fld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476250" y="93345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0984230" y="270129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40461474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95" y="1124701"/>
            <a:ext cx="10146186" cy="251183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8315"/>
            <a:ext cx="10144654" cy="99988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78883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A5BB7E7C-1514-438D-B871-45ED0729C7BD}" type="datetimeFigureOut">
              <a:rPr lang="en-US" smtClean="0"/>
              <a:t>1/19/2024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8883"/>
            <a:ext cx="6991492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48809F83-1CB9-48D2-B768-9F770DC3FE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307569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2895600" y="761999"/>
            <a:ext cx="8610599" cy="130386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0" y="2202080"/>
            <a:ext cx="3456432" cy="617320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799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68800" y="2201333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366858" y="2904067"/>
            <a:ext cx="3456432" cy="331461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51800" y="2192866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8051801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BB7E7C-1514-438D-B871-45ED0729C7BD}" type="datetimeFigureOut">
              <a:rPr lang="en-US" smtClean="0"/>
              <a:t>1/19/2024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809F83-1CB9-48D2-B768-9F770DC3FE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374719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599" cy="12954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8618" y="4191000"/>
            <a:ext cx="3451582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8618" y="2362200"/>
            <a:ext cx="3451582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8618" y="4873764"/>
            <a:ext cx="3451582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74263" y="4191000"/>
            <a:ext cx="3448935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374263" y="2362200"/>
            <a:ext cx="3448936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374264" y="4873763"/>
            <a:ext cx="344893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49731" y="4191000"/>
            <a:ext cx="3456469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049855" y="2362200"/>
            <a:ext cx="3447878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8049731" y="4873761"/>
            <a:ext cx="345244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BB7E7C-1514-438D-B871-45ED0729C7BD}" type="datetimeFigureOut">
              <a:rPr lang="en-US" smtClean="0"/>
              <a:t>1/19/2024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809F83-1CB9-48D2-B768-9F770DC3FE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847319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2194559"/>
            <a:ext cx="10820400" cy="40241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BB7E7C-1514-438D-B871-45ED0729C7BD}" type="datetimeFigureOut">
              <a:rPr lang="en-US" smtClean="0"/>
              <a:t>1/19/2024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809F83-1CB9-48D2-B768-9F770DC3FE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155492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48800" y="745066"/>
            <a:ext cx="2057400" cy="3903133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24466" y="745067"/>
            <a:ext cx="8204201" cy="390313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79941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A5BB7E7C-1514-438D-B871-45ED0729C7BD}" type="datetimeFigureOut">
              <a:rPr lang="en-US" smtClean="0"/>
              <a:t>1/19/2024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0"/>
            <a:ext cx="6991492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48809F83-1CB9-48D2-B768-9F770DC3FE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763690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>
            <a:extLst>
              <a:ext uri="{FF2B5EF4-FFF2-40B4-BE49-F238E27FC236}">
                <a16:creationId xmlns:a16="http://schemas.microsoft.com/office/drawing/2014/main" id="{FFE2DC9A-7C93-4FE3-B388-FB7A243D94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2352" y="566127"/>
            <a:ext cx="10531448" cy="1386498"/>
          </a:xfrm>
        </p:spPr>
        <p:txBody>
          <a:bodyPr anchor="ctr">
            <a:normAutofit/>
          </a:bodyPr>
          <a:lstStyle>
            <a:lvl1pPr algn="ctr">
              <a:defRPr/>
            </a:lvl1pPr>
          </a:lstStyle>
          <a:p>
            <a:pPr algn="ctr"/>
            <a:r>
              <a:rPr lang="en-US">
                <a:latin typeface="Aller" panose="020B0603020203020204" pitchFamily="34" charset="0"/>
                <a:cs typeface="Segoe UI" panose="020B0502040204020203" pitchFamily="34" charset="0"/>
              </a:rPr>
              <a:t>Click to edit Master title style</a:t>
            </a:r>
            <a:endParaRPr lang="en-US" dirty="0">
              <a:latin typeface="Aller" panose="020B0603020203020204" pitchFamily="34" charset="0"/>
              <a:cs typeface="Segoe UI" panose="020B0502040204020203" pitchFamily="34" charset="0"/>
            </a:endParaRP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128A406E-B859-428A-BEC7-33F294F0F71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9969500" y="206142"/>
            <a:ext cx="2102143" cy="1530997"/>
            <a:chOff x="9969500" y="206142"/>
            <a:chExt cx="2102143" cy="1530997"/>
          </a:xfrm>
        </p:grpSpPr>
        <p:sp useBgFill="1">
          <p:nvSpPr>
            <p:cNvPr id="14" name="Graphic 10">
              <a:extLst>
                <a:ext uri="{FF2B5EF4-FFF2-40B4-BE49-F238E27FC236}">
                  <a16:creationId xmlns:a16="http://schemas.microsoft.com/office/drawing/2014/main" id="{3B215ABC-BA07-4988-85DE-DE8F4BC0E073}"/>
                </a:ext>
              </a:extLst>
            </p:cNvPr>
            <p:cNvSpPr/>
            <p:nvPr/>
          </p:nvSpPr>
          <p:spPr>
            <a:xfrm rot="2700000">
              <a:off x="11146356" y="206142"/>
              <a:ext cx="925287" cy="925287"/>
            </a:xfrm>
            <a:custGeom>
              <a:avLst/>
              <a:gdLst>
                <a:gd name="connsiteX0" fmla="*/ 4053340 w 6859500"/>
                <a:gd name="connsiteY0" fmla="*/ 6235893 h 6859500"/>
                <a:gd name="connsiteX1" fmla="*/ 4053340 w 6859500"/>
                <a:gd name="connsiteY1" fmla="*/ 4053340 h 6859500"/>
                <a:gd name="connsiteX2" fmla="*/ 6235893 w 6859500"/>
                <a:gd name="connsiteY2" fmla="*/ 4053340 h 6859500"/>
                <a:gd name="connsiteX3" fmla="*/ 6859501 w 6859500"/>
                <a:gd name="connsiteY3" fmla="*/ 3429731 h 6859500"/>
                <a:gd name="connsiteX4" fmla="*/ 6235893 w 6859500"/>
                <a:gd name="connsiteY4" fmla="*/ 2806123 h 6859500"/>
                <a:gd name="connsiteX5" fmla="*/ 4053340 w 6859500"/>
                <a:gd name="connsiteY5" fmla="*/ 2806123 h 6859500"/>
                <a:gd name="connsiteX6" fmla="*/ 4053340 w 6859500"/>
                <a:gd name="connsiteY6" fmla="*/ 623608 h 6859500"/>
                <a:gd name="connsiteX7" fmla="*/ 3429731 w 6859500"/>
                <a:gd name="connsiteY7" fmla="*/ 0 h 6859500"/>
                <a:gd name="connsiteX8" fmla="*/ 2806123 w 6859500"/>
                <a:gd name="connsiteY8" fmla="*/ 623608 h 6859500"/>
                <a:gd name="connsiteX9" fmla="*/ 2806123 w 6859500"/>
                <a:gd name="connsiteY9" fmla="*/ 2806161 h 6859500"/>
                <a:gd name="connsiteX10" fmla="*/ 623608 w 6859500"/>
                <a:gd name="connsiteY10" fmla="*/ 2806161 h 6859500"/>
                <a:gd name="connsiteX11" fmla="*/ 0 w 6859500"/>
                <a:gd name="connsiteY11" fmla="*/ 3429731 h 6859500"/>
                <a:gd name="connsiteX12" fmla="*/ 623608 w 6859500"/>
                <a:gd name="connsiteY12" fmla="*/ 4053340 h 6859500"/>
                <a:gd name="connsiteX13" fmla="*/ 2806161 w 6859500"/>
                <a:gd name="connsiteY13" fmla="*/ 4053340 h 6859500"/>
                <a:gd name="connsiteX14" fmla="*/ 2806161 w 6859500"/>
                <a:gd name="connsiteY14" fmla="*/ 6235893 h 6859500"/>
                <a:gd name="connsiteX15" fmla="*/ 3429770 w 6859500"/>
                <a:gd name="connsiteY15" fmla="*/ 6859501 h 6859500"/>
                <a:gd name="connsiteX16" fmla="*/ 4053340 w 6859500"/>
                <a:gd name="connsiteY16" fmla="*/ 6235893 h 685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6859500" h="6859500">
                  <a:moveTo>
                    <a:pt x="4053340" y="6235893"/>
                  </a:moveTo>
                  <a:lnTo>
                    <a:pt x="4053340" y="4053340"/>
                  </a:lnTo>
                  <a:lnTo>
                    <a:pt x="6235893" y="4053340"/>
                  </a:lnTo>
                  <a:cubicBezTo>
                    <a:pt x="6580293" y="4053340"/>
                    <a:pt x="6859501" y="3774132"/>
                    <a:pt x="6859501" y="3429731"/>
                  </a:cubicBezTo>
                  <a:cubicBezTo>
                    <a:pt x="6859501" y="3085330"/>
                    <a:pt x="6580332" y="2806123"/>
                    <a:pt x="6235893" y="2806123"/>
                  </a:cubicBezTo>
                  <a:lnTo>
                    <a:pt x="4053340" y="2806123"/>
                  </a:lnTo>
                  <a:lnTo>
                    <a:pt x="4053340" y="623608"/>
                  </a:lnTo>
                  <a:cubicBezTo>
                    <a:pt x="4053340" y="279208"/>
                    <a:pt x="3774171" y="0"/>
                    <a:pt x="3429731" y="0"/>
                  </a:cubicBezTo>
                  <a:cubicBezTo>
                    <a:pt x="3085330" y="0"/>
                    <a:pt x="2806123" y="279208"/>
                    <a:pt x="2806123" y="623608"/>
                  </a:cubicBezTo>
                  <a:lnTo>
                    <a:pt x="2806123" y="2806161"/>
                  </a:lnTo>
                  <a:lnTo>
                    <a:pt x="623608" y="2806161"/>
                  </a:lnTo>
                  <a:cubicBezTo>
                    <a:pt x="279208" y="2806161"/>
                    <a:pt x="0" y="3085369"/>
                    <a:pt x="0" y="3429731"/>
                  </a:cubicBezTo>
                  <a:cubicBezTo>
                    <a:pt x="0" y="3774132"/>
                    <a:pt x="279208" y="4053340"/>
                    <a:pt x="623608" y="4053340"/>
                  </a:cubicBezTo>
                  <a:lnTo>
                    <a:pt x="2806161" y="4053340"/>
                  </a:lnTo>
                  <a:lnTo>
                    <a:pt x="2806161" y="6235893"/>
                  </a:lnTo>
                  <a:cubicBezTo>
                    <a:pt x="2806161" y="6580293"/>
                    <a:pt x="3085369" y="6859501"/>
                    <a:pt x="3429770" y="6859501"/>
                  </a:cubicBezTo>
                  <a:cubicBezTo>
                    <a:pt x="3774171" y="6859501"/>
                    <a:pt x="4053340" y="6580293"/>
                    <a:pt x="4053340" y="6235893"/>
                  </a:cubicBezTo>
                  <a:close/>
                </a:path>
              </a:pathLst>
            </a:custGeom>
            <a:ln w="3848" cap="flat">
              <a:noFill/>
              <a:prstDash val="solid"/>
              <a:miter/>
            </a:ln>
            <a:effectLst>
              <a:glow rad="152400">
                <a:srgbClr val="000000">
                  <a:alpha val="4000"/>
                </a:srgbClr>
              </a:glow>
              <a:outerShdw blurRad="101600" dist="38100" dir="16200000" rotWithShape="0">
                <a:srgbClr val="000000">
                  <a:alpha val="5000"/>
                </a:srgbClr>
              </a:outerShdw>
            </a:effectLst>
          </p:spPr>
          <p:txBody>
            <a:bodyPr rtlCol="0" anchor="ctr"/>
            <a:lstStyle/>
            <a:p>
              <a:endParaRPr lang="en-US" dirty="0"/>
            </a:p>
          </p:txBody>
        </p:sp>
        <p:sp useBgFill="1">
          <p:nvSpPr>
            <p:cNvPr id="15" name="Oval 14">
              <a:extLst>
                <a:ext uri="{FF2B5EF4-FFF2-40B4-BE49-F238E27FC236}">
                  <a16:creationId xmlns:a16="http://schemas.microsoft.com/office/drawing/2014/main" id="{D909885A-5D3C-4D71-A937-69B3D935C302}"/>
                </a:ext>
              </a:extLst>
            </p:cNvPr>
            <p:cNvSpPr/>
            <p:nvPr/>
          </p:nvSpPr>
          <p:spPr>
            <a:xfrm rot="10800000">
              <a:off x="10972800" y="1475479"/>
              <a:ext cx="261660" cy="261660"/>
            </a:xfrm>
            <a:prstGeom prst="ellipse">
              <a:avLst/>
            </a:prstGeom>
            <a:ln w="3848" cap="flat">
              <a:noFill/>
              <a:prstDash val="solid"/>
              <a:miter/>
            </a:ln>
            <a:effectLst>
              <a:glow rad="152400">
                <a:srgbClr val="000000">
                  <a:alpha val="4000"/>
                </a:srgbClr>
              </a:glow>
              <a:outerShdw blurRad="101600" dist="38100" dir="16200000" rotWithShape="0">
                <a:srgbClr val="000000">
                  <a:alpha val="5000"/>
                </a:srgbClr>
              </a:outerShdw>
            </a:effectLst>
          </p:spPr>
          <p:txBody>
            <a:bodyPr rtlCol="0" anchor="ctr"/>
            <a:lstStyle/>
            <a:p>
              <a:endParaRPr lang="en-US" dirty="0"/>
            </a:p>
          </p:txBody>
        </p:sp>
        <p:sp useBgFill="1">
          <p:nvSpPr>
            <p:cNvPr id="16" name="Oval 15">
              <a:extLst>
                <a:ext uri="{FF2B5EF4-FFF2-40B4-BE49-F238E27FC236}">
                  <a16:creationId xmlns:a16="http://schemas.microsoft.com/office/drawing/2014/main" id="{1C2CCEA3-5FBC-4911-BC8F-47522E1C7A48}"/>
                </a:ext>
              </a:extLst>
            </p:cNvPr>
            <p:cNvSpPr/>
            <p:nvPr/>
          </p:nvSpPr>
          <p:spPr>
            <a:xfrm rot="10800000">
              <a:off x="9969500" y="380388"/>
              <a:ext cx="642322" cy="642322"/>
            </a:xfrm>
            <a:prstGeom prst="ellipse">
              <a:avLst/>
            </a:prstGeom>
            <a:ln w="3848" cap="flat">
              <a:noFill/>
              <a:prstDash val="solid"/>
              <a:miter/>
            </a:ln>
            <a:effectLst>
              <a:glow rad="152400">
                <a:srgbClr val="000000">
                  <a:alpha val="4000"/>
                </a:srgbClr>
              </a:glow>
              <a:outerShdw blurRad="101600" dist="38100" dir="16200000" rotWithShape="0">
                <a:srgbClr val="000000">
                  <a:alpha val="5000"/>
                </a:srgbClr>
              </a:outerShdw>
            </a:effectLst>
          </p:spPr>
          <p:txBody>
            <a:bodyPr rtlCol="0" anchor="ctr"/>
            <a:lstStyle/>
            <a:p>
              <a:endParaRPr lang="en-US" dirty="0"/>
            </a:p>
          </p:txBody>
        </p:sp>
      </p:grpSp>
      <p:sp>
        <p:nvSpPr>
          <p:cNvPr id="18" name="Date Placeholder 2">
            <a:extLst>
              <a:ext uri="{FF2B5EF4-FFF2-40B4-BE49-F238E27FC236}">
                <a16:creationId xmlns:a16="http://schemas.microsoft.com/office/drawing/2014/main" id="{CEBDC8E3-DB7D-444D-B9B6-36628B962FB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400800"/>
            <a:ext cx="2743200" cy="365125"/>
          </a:xfrm>
        </p:spPr>
        <p:txBody>
          <a:bodyPr/>
          <a:lstStyle/>
          <a:p>
            <a:r>
              <a:rPr lang="en-US"/>
              <a:t>2/2/20XX</a:t>
            </a:r>
            <a:endParaRPr lang="en-US" dirty="0"/>
          </a:p>
        </p:txBody>
      </p:sp>
      <p:sp>
        <p:nvSpPr>
          <p:cNvPr id="19" name="Footer Placeholder 5">
            <a:extLst>
              <a:ext uri="{FF2B5EF4-FFF2-40B4-BE49-F238E27FC236}">
                <a16:creationId xmlns:a16="http://schemas.microsoft.com/office/drawing/2014/main" id="{04CF7828-4D00-4A80-A2C2-488A6CBE16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400800"/>
            <a:ext cx="4114800" cy="365125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20" name="Slide Number Placeholder 6">
            <a:extLst>
              <a:ext uri="{FF2B5EF4-FFF2-40B4-BE49-F238E27FC236}">
                <a16:creationId xmlns:a16="http://schemas.microsoft.com/office/drawing/2014/main" id="{1A7427F8-39B8-4BCB-8133-43D6D1ABAA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400800"/>
            <a:ext cx="2743200" cy="365125"/>
          </a:xfrm>
        </p:spPr>
        <p:txBody>
          <a:bodyPr/>
          <a:lstStyle/>
          <a:p>
            <a:fld id="{DFA5D71E-5CDF-4C93-8A75-5B916FDC5BEA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2EEF69E-6727-40D9-9752-CE0768FA0791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1335088" y="1952625"/>
            <a:ext cx="9521825" cy="4049713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Content</a:t>
            </a:r>
          </a:p>
        </p:txBody>
      </p:sp>
    </p:spTree>
    <p:extLst>
      <p:ext uri="{BB962C8B-B14F-4D97-AF65-F5344CB8AC3E}">
        <p14:creationId xmlns:p14="http://schemas.microsoft.com/office/powerpoint/2010/main" val="21541472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BB7E7C-1514-438D-B871-45ED0729C7BD}" type="datetimeFigureOut">
              <a:rPr lang="en-US" smtClean="0"/>
              <a:t>1/19/2024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809F83-1CB9-48D2-B768-9F770DC3FE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21236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3"/>
            <a:ext cx="10820399" cy="2801935"/>
          </a:xfrm>
        </p:spPr>
        <p:txBody>
          <a:bodyPr anchor="b">
            <a:normAutofit/>
          </a:bodyPr>
          <a:lstStyle>
            <a:lvl1pPr algn="r"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467" y="3641725"/>
            <a:ext cx="10490200" cy="955675"/>
          </a:xfrm>
        </p:spPr>
        <p:txBody>
          <a:bodyPr>
            <a:normAutofit/>
          </a:bodyPr>
          <a:lstStyle>
            <a:lvl1pPr marL="0" indent="0" algn="r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A5BB7E7C-1514-438D-B871-45ED0729C7BD}" type="datetimeFigureOut">
              <a:rPr lang="en-US" smtClean="0"/>
              <a:t>1/19/2024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1"/>
            <a:ext cx="6991492" cy="36406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48809F83-1CB9-48D2-B768-9F770DC3FE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91133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2194559"/>
            <a:ext cx="5334000" cy="40241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194559"/>
            <a:ext cx="5334000" cy="40241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BB7E7C-1514-438D-B871-45ED0729C7BD}" type="datetimeFigureOut">
              <a:rPr lang="en-US" smtClean="0"/>
              <a:t>1/19/2024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809F83-1CB9-48D2-B768-9F770DC3FE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81552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600" cy="12954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9" y="2183802"/>
            <a:ext cx="5079991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0" y="3132666"/>
            <a:ext cx="5311775" cy="308601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0" y="2183802"/>
            <a:ext cx="5105400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132666"/>
            <a:ext cx="5334000" cy="308601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BB7E7C-1514-438D-B871-45ED0729C7BD}" type="datetimeFigureOut">
              <a:rPr lang="en-US" smtClean="0"/>
              <a:t>1/19/2024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809F83-1CB9-48D2-B768-9F770DC3FE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64666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BB7E7C-1514-438D-B871-45ED0729C7BD}" type="datetimeFigureOut">
              <a:rPr lang="en-US" smtClean="0"/>
              <a:t>1/19/2024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809F83-1CB9-48D2-B768-9F770DC3FE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4950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BB7E7C-1514-438D-B871-45ED0729C7BD}" type="datetimeFigureOut">
              <a:rPr lang="en-US" smtClean="0"/>
              <a:t>1/19/2024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809F83-1CB9-48D2-B768-9F770DC3FE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66373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411480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95582" y="746759"/>
            <a:ext cx="6510618" cy="5471925"/>
          </a:xfrm>
        </p:spPr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411480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BB7E7C-1514-438D-B871-45ED0729C7BD}" type="datetimeFigureOut">
              <a:rPr lang="en-US" smtClean="0"/>
              <a:t>1/19/2024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809F83-1CB9-48D2-B768-9F770DC3FE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0585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687324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861238" y="751241"/>
            <a:ext cx="3644962" cy="5467443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687324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BB7E7C-1514-438D-B871-45ED0729C7BD}" type="datetimeFigureOut">
              <a:rPr lang="en-US" smtClean="0"/>
              <a:t>1/19/2024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809F83-1CB9-48D2-B768-9F770DC3FE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10021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0-HD-TOP.png"/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4414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895600" y="764373"/>
            <a:ext cx="8610600" cy="12930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194560"/>
            <a:ext cx="10820400" cy="40241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95360" y="6356350"/>
            <a:ext cx="29108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5BB7E7C-1514-438D-B871-45ED0729C7BD}" type="datetimeFigureOut">
              <a:rPr lang="en-US" smtClean="0"/>
              <a:t>1/19/2024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6355845"/>
            <a:ext cx="7772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63000" y="38100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809F83-1CB9-48D2-B768-9F770DC3FE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7279326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30" r:id="rId1"/>
    <p:sldLayoutId id="2147483731" r:id="rId2"/>
    <p:sldLayoutId id="2147483732" r:id="rId3"/>
    <p:sldLayoutId id="2147483733" r:id="rId4"/>
    <p:sldLayoutId id="2147483734" r:id="rId5"/>
    <p:sldLayoutId id="2147483735" r:id="rId6"/>
    <p:sldLayoutId id="2147483736" r:id="rId7"/>
    <p:sldLayoutId id="2147483737" r:id="rId8"/>
    <p:sldLayoutId id="2147483738" r:id="rId9"/>
    <p:sldLayoutId id="2147483739" r:id="rId10"/>
    <p:sldLayoutId id="2147483740" r:id="rId11"/>
    <p:sldLayoutId id="2147483741" r:id="rId12"/>
    <p:sldLayoutId id="2147483742" r:id="rId13"/>
    <p:sldLayoutId id="2147483743" r:id="rId14"/>
    <p:sldLayoutId id="2147483744" r:id="rId15"/>
    <p:sldLayoutId id="2147483745" r:id="rId16"/>
    <p:sldLayoutId id="2147483746" r:id="rId17"/>
    <p:sldLayoutId id="2147483748" r:id="rId18"/>
  </p:sldLayoutIdLst>
  <p:txStyles>
    <p:titleStyle>
      <a:lvl1pPr algn="r" defTabSz="914400" rtl="0" eaLnBrk="1" latinLnBrk="0" hangingPunct="1">
        <a:lnSpc>
          <a:spcPct val="90000"/>
        </a:lnSpc>
        <a:spcBef>
          <a:spcPct val="0"/>
        </a:spcBef>
        <a:buNone/>
        <a:defRPr sz="40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6.jpeg"/><Relationship Id="rId4" Type="http://schemas.openxmlformats.org/officeDocument/2006/relationships/image" Target="../media/image4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hyperlink" Target="https://forms.office.com/r/xFa2R4TzDJ" TargetMode="Externa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825BF452-007D-ACAB-DF3A-AA53CC22FA00}"/>
              </a:ext>
            </a:extLst>
          </p:cNvPr>
          <p:cNvSpPr txBox="1"/>
          <p:nvPr/>
        </p:nvSpPr>
        <p:spPr>
          <a:xfrm>
            <a:off x="1403684" y="1120676"/>
            <a:ext cx="9384632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500" b="1" dirty="0"/>
              <a:t>FIRE SAFETY </a:t>
            </a:r>
          </a:p>
          <a:p>
            <a:pPr algn="ctr"/>
            <a:r>
              <a:rPr lang="en-US" sz="6500" b="1" dirty="0"/>
              <a:t>at </a:t>
            </a:r>
          </a:p>
          <a:p>
            <a:pPr algn="ctr"/>
            <a:r>
              <a:rPr lang="en-US" sz="6500" b="1" dirty="0"/>
              <a:t>MEDICAL CENTER HOSPITAL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A6F616F-A69C-0151-5489-D52F54D34143}"/>
              </a:ext>
            </a:extLst>
          </p:cNvPr>
          <p:cNvSpPr txBox="1"/>
          <p:nvPr/>
        </p:nvSpPr>
        <p:spPr>
          <a:xfrm>
            <a:off x="11069053" y="6388768"/>
            <a:ext cx="12753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04/2023</a:t>
            </a:r>
          </a:p>
        </p:txBody>
      </p:sp>
    </p:spTree>
    <p:extLst>
      <p:ext uri="{BB962C8B-B14F-4D97-AF65-F5344CB8AC3E}">
        <p14:creationId xmlns:p14="http://schemas.microsoft.com/office/powerpoint/2010/main" val="296391705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225BF2-7381-C515-FE7E-BF0520EEF5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11905" y="639316"/>
            <a:ext cx="6320589" cy="1293028"/>
          </a:xfrm>
        </p:spPr>
        <p:txBody>
          <a:bodyPr>
            <a:normAutofit/>
          </a:bodyPr>
          <a:lstStyle/>
          <a:p>
            <a:pPr algn="l"/>
            <a:r>
              <a:rPr lang="en-US" sz="8000" dirty="0"/>
              <a:t>ACTIVATION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630B623-A3AB-89A0-4ACF-3D28AA4B155C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If you see smoke or fire: </a:t>
            </a:r>
            <a:r>
              <a:rPr lang="en-US" sz="24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dial 2000 and state “fire” and the location</a:t>
            </a:r>
            <a:r>
              <a:rPr lang="en-US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You may also activate the fire alarm system by pulling a pull station located at designated exits.</a:t>
            </a: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If you smell something burning, but do not see smoke:</a:t>
            </a:r>
          </a:p>
          <a:p>
            <a:pPr marL="457200" lvl="1">
              <a:lnSpc>
                <a:spcPct val="107000"/>
              </a:lnSpc>
              <a:spcBef>
                <a:spcPts val="0"/>
              </a:spcBef>
            </a:pPr>
            <a:r>
              <a:rPr lang="en-US" sz="2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Call Customer Service at </a:t>
            </a:r>
            <a:r>
              <a:rPr lang="en-US" sz="22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ext. 2000 </a:t>
            </a:r>
            <a:r>
              <a:rPr lang="en-US" sz="2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and report the situation.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8B1EF50-9A3C-8794-8DC2-B509ECB2BAA9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Plant Operations will respond to investigate, and will activate the building fire alarm system, if necessary.</a:t>
            </a: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PBX will announce “Facility Alert + Fire Alarm Activation + Location” along with the message “activate R.A.C.E. procedure.”</a:t>
            </a: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Everbridge alert will be sent to the overhead announcement, screen takeover, and predesignated personnel.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5319927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6D96CF-2878-3051-C30D-E5D7346AF9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8000" dirty="0"/>
              <a:t>WHO RESPONDS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A8A9781-D1DE-DEE3-AC53-5585B0819E3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4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Engineering </a:t>
            </a: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4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Police/Security</a:t>
            </a: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4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Any other available staff may also respond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8593205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6986DD-71CA-E877-8901-2E9B3AEDFD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37021" y="639316"/>
            <a:ext cx="5165558" cy="1293028"/>
          </a:xfrm>
        </p:spPr>
        <p:txBody>
          <a:bodyPr>
            <a:normAutofit/>
          </a:bodyPr>
          <a:lstStyle/>
          <a:p>
            <a:pPr algn="l"/>
            <a:r>
              <a:rPr lang="en-US" sz="8000" dirty="0"/>
              <a:t>RESPONSE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DF3A68B-E042-D160-F08C-E4E60E9E9349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10000"/>
          </a:bodyPr>
          <a:lstStyle/>
          <a:p>
            <a:pPr marL="0" marR="0" indent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Smoke or fire sighted: R A C E</a:t>
            </a: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 – Rescue/Remove People</a:t>
            </a:r>
          </a:p>
          <a:p>
            <a:pPr marL="0" marR="0" indent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	Remove anyone who is in immediate 	danger.</a:t>
            </a: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 – Alarm Activation</a:t>
            </a:r>
          </a:p>
          <a:p>
            <a:pPr marL="0" marR="0" indent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	Activate the fire pull station/call 	2000.</a:t>
            </a: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 – Confine/Contain the Area</a:t>
            </a:r>
          </a:p>
          <a:p>
            <a:pPr marL="0" marR="0" indent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	Close doors. Remove items from the 	corridor or move to one side in the 	event of an evacuation.</a:t>
            </a: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 – Extinguish</a:t>
            </a:r>
          </a:p>
          <a:p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1AB78A3-1F31-4D8B-F8C9-F1DCCF708DB2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10000"/>
          </a:bodyPr>
          <a:lstStyle/>
          <a:p>
            <a:pPr marL="0" marR="0" indent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If safe, extinguish the fire using the fire extinguisher. </a:t>
            </a: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Use the P.A.S.S. technique to operate the	extinguisher:</a:t>
            </a:r>
          </a:p>
          <a:p>
            <a:pPr marL="0" marR="0" indent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-US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 – Pull the pin.</a:t>
            </a: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 – Aim at the base of the fire.</a:t>
            </a: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 – Squeeze the trigger.</a:t>
            </a: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 – Sweep from side to side. </a:t>
            </a:r>
          </a:p>
          <a:p>
            <a:pPr marL="0" marR="0" indent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-US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indent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Remain alert for further instruction or “All Clear”.</a:t>
            </a:r>
          </a:p>
          <a:p>
            <a:endParaRPr lang="en-US" dirty="0"/>
          </a:p>
        </p:txBody>
      </p:sp>
      <p:pic>
        <p:nvPicPr>
          <p:cNvPr id="5" name="Picture 2" descr="Simplex 2099-9101 Manual Pull Station">
            <a:extLst>
              <a:ext uri="{FF2B5EF4-FFF2-40B4-BE49-F238E27FC236}">
                <a16:creationId xmlns:a16="http://schemas.microsoft.com/office/drawing/2014/main" id="{C3EAEA15-2D26-38DE-9C81-54E937FA2BB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160" y="169905"/>
            <a:ext cx="1510703" cy="20246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4" descr="Main product photo">
            <a:extLst>
              <a:ext uri="{FF2B5EF4-FFF2-40B4-BE49-F238E27FC236}">
                <a16:creationId xmlns:a16="http://schemas.microsoft.com/office/drawing/2014/main" id="{697A7378-5750-8522-2679-D845C28C40E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960" r="24315"/>
          <a:stretch/>
        </p:blipFill>
        <p:spPr bwMode="auto">
          <a:xfrm>
            <a:off x="10923714" y="389691"/>
            <a:ext cx="1164972" cy="23427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8" descr="Never Paint Your Fire Sprinkler…And Other No-Nonsense Sprinkler Safety  Measures - Fox Valley Fire &amp; Safety">
            <a:extLst>
              <a:ext uri="{FF2B5EF4-FFF2-40B4-BE49-F238E27FC236}">
                <a16:creationId xmlns:a16="http://schemas.microsoft.com/office/drawing/2014/main" id="{944599DA-4765-BEE7-2307-7D388393D24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6418" y="5655850"/>
            <a:ext cx="1140812" cy="11256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7270555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Simplex 2099-9101 Manual Pull Station">
            <a:extLst>
              <a:ext uri="{FF2B5EF4-FFF2-40B4-BE49-F238E27FC236}">
                <a16:creationId xmlns:a16="http://schemas.microsoft.com/office/drawing/2014/main" id="{58CA6C0E-E839-A10F-49F8-02863BD9E12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896" r="2" b="13490"/>
          <a:stretch/>
        </p:blipFill>
        <p:spPr bwMode="auto">
          <a:xfrm>
            <a:off x="998185" y="981272"/>
            <a:ext cx="2879083" cy="28790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4" descr="Main product photo">
            <a:extLst>
              <a:ext uri="{FF2B5EF4-FFF2-40B4-BE49-F238E27FC236}">
                <a16:creationId xmlns:a16="http://schemas.microsoft.com/office/drawing/2014/main" id="{8AEC4B4B-59F4-1259-D20C-FE180A1CBC5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8" b="-8"/>
          <a:stretch/>
        </p:blipFill>
        <p:spPr bwMode="auto">
          <a:xfrm>
            <a:off x="4647976" y="981272"/>
            <a:ext cx="2880360" cy="28803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6" descr="Fire Door Inspections &amp; Healthcare Compliance Road Map - BRAND SERVICES">
            <a:extLst>
              <a:ext uri="{FF2B5EF4-FFF2-40B4-BE49-F238E27FC236}">
                <a16:creationId xmlns:a16="http://schemas.microsoft.com/office/drawing/2014/main" id="{8AD59947-18A3-CB85-DB44-6DD3804D6FD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189" r="5578" b="-4"/>
          <a:stretch/>
        </p:blipFill>
        <p:spPr bwMode="auto">
          <a:xfrm>
            <a:off x="8343941" y="979999"/>
            <a:ext cx="2880360" cy="28803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Slide Number Placeholder 16">
            <a:extLst>
              <a:ext uri="{FF2B5EF4-FFF2-40B4-BE49-F238E27FC236}">
                <a16:creationId xmlns:a16="http://schemas.microsoft.com/office/drawing/2014/main" id="{1A5D4766-5F0E-4571-A9A2-7170EEEE17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fld id="{DFA5D71E-5CDF-4C93-8A75-5B916FDC5BEA}" type="slidenum">
              <a:rPr lang="en-US" sz="1200" smtClean="0"/>
              <a:pPr>
                <a:spcAft>
                  <a:spcPts val="600"/>
                </a:spcAft>
              </a:pPr>
              <a:t>5</a:t>
            </a:fld>
            <a:endParaRPr lang="en-US" sz="120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186680D-2B7D-AAE4-270E-60132FF9EDC0}"/>
              </a:ext>
            </a:extLst>
          </p:cNvPr>
          <p:cNvSpPr txBox="1"/>
          <p:nvPr/>
        </p:nvSpPr>
        <p:spPr>
          <a:xfrm>
            <a:off x="998185" y="4056185"/>
            <a:ext cx="2879083" cy="15388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dirty="0">
                <a:latin typeface="Arial Black" panose="020B0A04020102020204" pitchFamily="34" charset="0"/>
              </a:rPr>
              <a:t>R.A.C.E</a:t>
            </a:r>
            <a:endParaRPr lang="en-US" sz="22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Book Antiqua" panose="02040602050305030304" pitchFamily="18" charset="0"/>
              </a:rPr>
              <a:t>Rescue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Book Antiqua" panose="02040602050305030304" pitchFamily="18" charset="0"/>
              </a:rPr>
              <a:t>Alarm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Book Antiqua" panose="02040602050305030304" pitchFamily="18" charset="0"/>
              </a:rPr>
              <a:t>Confine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Book Antiqua" panose="02040602050305030304" pitchFamily="18" charset="0"/>
              </a:rPr>
              <a:t>Extinguish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9FB71B83-DACC-9111-CFEE-088E38EE471B}"/>
              </a:ext>
            </a:extLst>
          </p:cNvPr>
          <p:cNvSpPr txBox="1"/>
          <p:nvPr/>
        </p:nvSpPr>
        <p:spPr>
          <a:xfrm>
            <a:off x="4647976" y="4056185"/>
            <a:ext cx="2879083" cy="15388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dirty="0">
                <a:latin typeface="Arial Black" panose="020B0A04020102020204" pitchFamily="34" charset="0"/>
              </a:rPr>
              <a:t>P.A.S.S</a:t>
            </a:r>
            <a:endParaRPr lang="en-US" sz="22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Book Antiqua" panose="02040602050305030304" pitchFamily="18" charset="0"/>
              </a:rPr>
              <a:t>Pull the pin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Book Antiqua" panose="02040602050305030304" pitchFamily="18" charset="0"/>
              </a:rPr>
              <a:t>Aim at the base of fire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Book Antiqua" panose="02040602050305030304" pitchFamily="18" charset="0"/>
              </a:rPr>
              <a:t>Squeeze handle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Book Antiqua" panose="02040602050305030304" pitchFamily="18" charset="0"/>
              </a:rPr>
              <a:t>Sweep side to side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A347A0C7-6705-B439-5EDE-0C35CA21F72E}"/>
              </a:ext>
            </a:extLst>
          </p:cNvPr>
          <p:cNvSpPr txBox="1"/>
          <p:nvPr/>
        </p:nvSpPr>
        <p:spPr>
          <a:xfrm>
            <a:off x="8345218" y="4056185"/>
            <a:ext cx="2879083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dirty="0">
                <a:latin typeface="Arial Black" panose="020B0A04020102020204" pitchFamily="34" charset="0"/>
              </a:rPr>
              <a:t>DO NOT BLOCK</a:t>
            </a:r>
            <a:endParaRPr lang="en-US" sz="22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Book Antiqua" panose="02040602050305030304" pitchFamily="18" charset="0"/>
              </a:rPr>
              <a:t>Pull stations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Book Antiqua" panose="02040602050305030304" pitchFamily="18" charset="0"/>
              </a:rPr>
              <a:t>Fire Extinguishers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Book Antiqua" panose="02040602050305030304" pitchFamily="18" charset="0"/>
              </a:rPr>
              <a:t>Smoke doors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6F445F33-BE92-67F7-41A0-D83569F61595}"/>
              </a:ext>
            </a:extLst>
          </p:cNvPr>
          <p:cNvSpPr txBox="1"/>
          <p:nvPr/>
        </p:nvSpPr>
        <p:spPr>
          <a:xfrm>
            <a:off x="748074" y="6194640"/>
            <a:ext cx="10678886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500" b="1" dirty="0"/>
              <a:t>CALL EXTENTION 2000 for ALL EMERGENCIES </a:t>
            </a:r>
          </a:p>
        </p:txBody>
      </p:sp>
    </p:spTree>
    <p:extLst>
      <p:ext uri="{BB962C8B-B14F-4D97-AF65-F5344CB8AC3E}">
        <p14:creationId xmlns:p14="http://schemas.microsoft.com/office/powerpoint/2010/main" val="141701856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0" descr="ABCDK 2 WEB">
            <a:extLst>
              <a:ext uri="{FF2B5EF4-FFF2-40B4-BE49-F238E27FC236}">
                <a16:creationId xmlns:a16="http://schemas.microsoft.com/office/drawing/2014/main" id="{3A4B24CD-ECD1-8ED1-2A1D-59F17F818F2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6579" y="722594"/>
            <a:ext cx="7005331" cy="54128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F522DF6A-4B2B-62AA-BC1E-84BC648C0C16}"/>
              </a:ext>
            </a:extLst>
          </p:cNvPr>
          <p:cNvSpPr txBox="1"/>
          <p:nvPr/>
        </p:nvSpPr>
        <p:spPr>
          <a:xfrm>
            <a:off x="278969" y="542441"/>
            <a:ext cx="3828082" cy="54291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Classes of Fire:</a:t>
            </a:r>
          </a:p>
          <a:p>
            <a:endParaRPr lang="en-US" dirty="0"/>
          </a:p>
          <a:p>
            <a:pPr>
              <a:lnSpc>
                <a:spcPct val="90000"/>
              </a:lnSpc>
            </a:pPr>
            <a:r>
              <a:rPr lang="en-US" sz="2400" b="1" dirty="0"/>
              <a:t>Class A</a:t>
            </a:r>
            <a:r>
              <a:rPr lang="en-US" b="1" dirty="0"/>
              <a:t>-</a:t>
            </a:r>
            <a:r>
              <a:rPr lang="en-US" dirty="0"/>
              <a:t> Ordinary combustibles such as wood, paper, and trash</a:t>
            </a:r>
          </a:p>
          <a:p>
            <a:pPr>
              <a:lnSpc>
                <a:spcPct val="90000"/>
              </a:lnSpc>
            </a:pPr>
            <a:r>
              <a:rPr lang="en-US" sz="2400" b="1" dirty="0"/>
              <a:t>Class B</a:t>
            </a:r>
            <a:r>
              <a:rPr lang="en-US" b="1" dirty="0"/>
              <a:t>-</a:t>
            </a:r>
            <a:r>
              <a:rPr lang="en-US" dirty="0"/>
              <a:t> Flammable liquids such as gasoline, oil, and alcohol</a:t>
            </a:r>
          </a:p>
          <a:p>
            <a:pPr>
              <a:lnSpc>
                <a:spcPct val="90000"/>
              </a:lnSpc>
            </a:pPr>
            <a:r>
              <a:rPr lang="en-US" sz="2400" b="1" dirty="0"/>
              <a:t>Class C</a:t>
            </a:r>
            <a:r>
              <a:rPr lang="en-US" b="1" dirty="0"/>
              <a:t>-</a:t>
            </a:r>
            <a:r>
              <a:rPr lang="en-US" dirty="0"/>
              <a:t> Electrical equipment such as wiring and appliances</a:t>
            </a:r>
          </a:p>
          <a:p>
            <a:pPr>
              <a:lnSpc>
                <a:spcPct val="90000"/>
              </a:lnSpc>
            </a:pPr>
            <a:endParaRPr lang="en-US" dirty="0"/>
          </a:p>
          <a:p>
            <a:pPr>
              <a:lnSpc>
                <a:spcPct val="90000"/>
              </a:lnSpc>
            </a:pPr>
            <a:endParaRPr lang="en-US" dirty="0"/>
          </a:p>
          <a:p>
            <a:pPr>
              <a:lnSpc>
                <a:spcPct val="90000"/>
              </a:lnSpc>
            </a:pPr>
            <a:r>
              <a:rPr lang="en-US" dirty="0"/>
              <a:t>Types of Extinguishers:</a:t>
            </a:r>
          </a:p>
          <a:p>
            <a:pPr>
              <a:lnSpc>
                <a:spcPct val="90000"/>
              </a:lnSpc>
            </a:pPr>
            <a:endParaRPr lang="en-US" dirty="0"/>
          </a:p>
          <a:p>
            <a:r>
              <a:rPr lang="en-US" sz="2400" b="1" dirty="0"/>
              <a:t>ABC</a:t>
            </a:r>
            <a:r>
              <a:rPr lang="en-US" dirty="0"/>
              <a:t>- Dry Chemical</a:t>
            </a:r>
          </a:p>
          <a:p>
            <a:endParaRPr lang="en-US" dirty="0"/>
          </a:p>
          <a:p>
            <a:r>
              <a:rPr lang="en-US" sz="2400" b="1" dirty="0"/>
              <a:t>BC</a:t>
            </a:r>
            <a:r>
              <a:rPr lang="en-US" dirty="0"/>
              <a:t>- Carbon Dioxide</a:t>
            </a:r>
          </a:p>
          <a:p>
            <a:pPr>
              <a:lnSpc>
                <a:spcPct val="90000"/>
              </a:lnSpc>
            </a:pPr>
            <a:endParaRPr lang="en-US" dirty="0"/>
          </a:p>
          <a:p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F088FB9-AA4E-A645-FB8F-D2AE606465B3}"/>
              </a:ext>
            </a:extLst>
          </p:cNvPr>
          <p:cNvSpPr txBox="1"/>
          <p:nvPr/>
        </p:nvSpPr>
        <p:spPr>
          <a:xfrm>
            <a:off x="278969" y="5727032"/>
            <a:ext cx="382808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MAKE SURE THAT YOU USE THE APPROPRIATE EXTINGUISHER IN THE MRI AREA!!!</a:t>
            </a:r>
          </a:p>
        </p:txBody>
      </p:sp>
    </p:spTree>
    <p:extLst>
      <p:ext uri="{BB962C8B-B14F-4D97-AF65-F5344CB8AC3E}">
        <p14:creationId xmlns:p14="http://schemas.microsoft.com/office/powerpoint/2010/main" val="155380996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67530C-562A-0EB2-02D7-61F7C0A300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14500" y="-113932"/>
            <a:ext cx="8610600" cy="1293028"/>
          </a:xfrm>
        </p:spPr>
        <p:txBody>
          <a:bodyPr/>
          <a:lstStyle/>
          <a:p>
            <a:pPr algn="ctr"/>
            <a:r>
              <a:rPr lang="en-US" b="1" dirty="0"/>
              <a:t>ADDITIONAL INFORMATION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2DCFF31-75FD-01AF-3DD2-CE4BFCB6520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92505" y="919213"/>
            <a:ext cx="5827295" cy="4397104"/>
          </a:xfrm>
        </p:spPr>
        <p:txBody>
          <a:bodyPr>
            <a:noAutofit/>
          </a:bodyPr>
          <a:lstStyle/>
          <a:p>
            <a:pPr marL="57150" marR="0" indent="-28575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General instructions for all employees including volunteers, LIPs, and students:</a:t>
            </a:r>
          </a:p>
          <a:p>
            <a:pPr marL="57150" marR="0" indent="-28575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Keep telephone lines clear during the disaster for fire control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 marL="57150" marR="0" indent="-28575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Do not use elevators.</a:t>
            </a:r>
          </a:p>
          <a:p>
            <a:pPr marL="57150" marR="0" indent="-28575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Make sure all fire, corridor, and room doors are closed.</a:t>
            </a:r>
          </a:p>
          <a:p>
            <a:pPr marL="57150" marR="0" indent="-28575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Clear all corridors and exits of unnecessary traffic and obstructions.</a:t>
            </a:r>
          </a:p>
          <a:p>
            <a:pPr marR="0" lv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If the strobe notification lights, the audible tones, or any of the doors close automatically in your department, you are to:</a:t>
            </a:r>
          </a:p>
          <a:p>
            <a:pPr marR="0" lvl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Close all the patient doors</a:t>
            </a:r>
          </a:p>
          <a:p>
            <a:pPr marR="0" lvl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Gather at the nurse’s station</a:t>
            </a:r>
          </a:p>
          <a:p>
            <a:pPr marR="0" lvl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Monitor overhead alerts for more information</a:t>
            </a:r>
          </a:p>
          <a:p>
            <a:pPr marR="0" lvl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Prepare to receive patients from the affected areas.</a:t>
            </a:r>
          </a:p>
          <a:p>
            <a:pPr>
              <a:lnSpc>
                <a:spcPct val="107000"/>
              </a:lnSpc>
              <a:spcBef>
                <a:spcPts val="0"/>
              </a:spcBef>
            </a:pP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This is regardless of it the overhead announcement states a floor that is not adjacent, below, or above.  The fire may spread, and the overhead can only announce one department at a time.</a:t>
            </a:r>
          </a:p>
          <a:p>
            <a:pPr>
              <a:lnSpc>
                <a:spcPct val="107000"/>
              </a:lnSpc>
              <a:spcBef>
                <a:spcPts val="0"/>
              </a:spcBef>
            </a:pP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US" sz="1800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B2CF69E-0D19-73C5-A1D8-0E09936FF88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095999" y="919212"/>
            <a:ext cx="5903495" cy="5240956"/>
          </a:xfrm>
        </p:spPr>
        <p:txBody>
          <a:bodyPr>
            <a:noAutofit/>
          </a:bodyPr>
          <a:lstStyle/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Reassure patients, families, and visitors that they are aware of the fire and that the organization has a response plan in effect.</a:t>
            </a: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Remain calm, fear and panic associated with smoke cause more deaths and serious injury than actual contact with flames.</a:t>
            </a: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 severe smoke, put a wet towel over your nose and mouth;  keeping as close to the floor as possible.</a:t>
            </a: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DO NOT return to the affected area after evacuation.</a:t>
            </a:r>
          </a:p>
          <a:p>
            <a:pPr marL="0">
              <a:lnSpc>
                <a:spcPct val="107000"/>
              </a:lnSpc>
              <a:spcBef>
                <a:spcPts val="0"/>
              </a:spcBef>
            </a:pP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There is a fire extinguisher simulator in the Safety Department, if you would like to go through the motions of extinguishing a fire, call ext. 1101 to set up some time.</a:t>
            </a: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For more information, please refer to policy MCH – 4050 Fire Alarm Activation</a:t>
            </a:r>
          </a:p>
          <a:p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267027931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B87C1F-8465-765F-846B-37EFDA7D83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Continue to Test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13F8A9F-26C9-53A0-0429-161AF92716BF}"/>
              </a:ext>
            </a:extLst>
          </p:cNvPr>
          <p:cNvSpPr txBox="1"/>
          <p:nvPr/>
        </p:nvSpPr>
        <p:spPr>
          <a:xfrm>
            <a:off x="993057" y="2576052"/>
            <a:ext cx="438518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Link:</a:t>
            </a:r>
          </a:p>
          <a:p>
            <a:endParaRPr lang="en-US" dirty="0"/>
          </a:p>
          <a:p>
            <a:r>
              <a:rPr lang="en-US" dirty="0">
                <a:hlinkClick r:id="rId2"/>
              </a:rPr>
              <a:t>https://forms.office.com/r/xFa2R4TzDJ</a:t>
            </a:r>
            <a:endParaRPr lang="en-US" dirty="0"/>
          </a:p>
          <a:p>
            <a:endParaRPr lang="en-US" dirty="0"/>
          </a:p>
        </p:txBody>
      </p:sp>
      <p:pic>
        <p:nvPicPr>
          <p:cNvPr id="5" name="Picture 4" descr="A qr code on a blue background&#10;&#10;Description automatically generated">
            <a:extLst>
              <a:ext uri="{FF2B5EF4-FFF2-40B4-BE49-F238E27FC236}">
                <a16:creationId xmlns:a16="http://schemas.microsoft.com/office/drawing/2014/main" id="{E4ADA40F-6F00-7A22-D667-124A6372012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88358" y="1983743"/>
            <a:ext cx="4281948" cy="42819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3279938"/>
      </p:ext>
    </p:extLst>
  </p:cSld>
  <p:clrMapOvr>
    <a:masterClrMapping/>
  </p:clrMapOvr>
</p:sld>
</file>

<file path=ppt/theme/theme1.xml><?xml version="1.0" encoding="utf-8"?>
<a:theme xmlns:a="http://schemas.openxmlformats.org/drawingml/2006/main" name="Vapor Trail">
  <a:themeElements>
    <a:clrScheme name="Vapor Trail">
      <a:dk1>
        <a:sysClr val="windowText" lastClr="000000"/>
      </a:dk1>
      <a:lt1>
        <a:sysClr val="window" lastClr="FFFFFF"/>
      </a:lt1>
      <a:dk2>
        <a:srgbClr val="454545"/>
      </a:dk2>
      <a:lt2>
        <a:srgbClr val="DADADA"/>
      </a:lt2>
      <a:accent1>
        <a:srgbClr val="DF2E28"/>
      </a:accent1>
      <a:accent2>
        <a:srgbClr val="FE801A"/>
      </a:accent2>
      <a:accent3>
        <a:srgbClr val="E9BF35"/>
      </a:accent3>
      <a:accent4>
        <a:srgbClr val="81BB42"/>
      </a:accent4>
      <a:accent5>
        <a:srgbClr val="32C7A9"/>
      </a:accent5>
      <a:accent6>
        <a:srgbClr val="4A9BDC"/>
      </a:accent6>
      <a:hlink>
        <a:srgbClr val="F0532B"/>
      </a:hlink>
      <a:folHlink>
        <a:srgbClr val="F38B53"/>
      </a:folHlink>
    </a:clrScheme>
    <a:fontScheme name="Vapor Trail">
      <a:maj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Vapor Trail">
      <a:fillStyleLst>
        <a:solidFill>
          <a:schemeClr val="phClr"/>
        </a:solidFill>
        <a:gradFill rotWithShape="1">
          <a:gsLst>
            <a:gs pos="0">
              <a:schemeClr val="phClr">
                <a:tint val="69000"/>
                <a:alpha val="100000"/>
                <a:satMod val="109000"/>
                <a:lumMod val="110000"/>
              </a:schemeClr>
            </a:gs>
            <a:gs pos="52000">
              <a:schemeClr val="phClr">
                <a:tint val="74000"/>
                <a:satMod val="100000"/>
                <a:lumMod val="104000"/>
              </a:schemeClr>
            </a:gs>
            <a:gs pos="100000">
              <a:schemeClr val="phClr">
                <a:tint val="78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00000"/>
                <a:lumMod val="104000"/>
              </a:schemeClr>
            </a:gs>
            <a:gs pos="78000">
              <a:schemeClr val="phClr">
                <a:shade val="100000"/>
                <a:satMod val="11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threePt" dir="t"/>
          </a:scene3d>
          <a:sp3d>
            <a:bevelT w="25400" h="12700"/>
          </a:sp3d>
        </a:effectStyle>
        <a:effectStyle>
          <a:effectLst>
            <a:outerShdw blurRad="57150" dist="19050" dir="5400000" algn="ctr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>
            <a:bevelT w="50800" h="2540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apor Trail" id="{4FDF2955-7D9C-493C-B9F9-C205151B46CD}" vid="{8F31A783-2159-4870-BC29-2BA7D038EA44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TM04033937[[fn=Vapor Trail]]</Template>
  <TotalTime>4249</TotalTime>
  <Words>685</Words>
  <Application>Microsoft Office PowerPoint</Application>
  <PresentationFormat>Widescreen</PresentationFormat>
  <Paragraphs>86</Paragraphs>
  <Slides>8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5" baseType="lpstr">
      <vt:lpstr>Aller</vt:lpstr>
      <vt:lpstr>Arial</vt:lpstr>
      <vt:lpstr>Arial Black</vt:lpstr>
      <vt:lpstr>Book Antiqua</vt:lpstr>
      <vt:lpstr>Calibri</vt:lpstr>
      <vt:lpstr>Century Gothic</vt:lpstr>
      <vt:lpstr>Vapor Trail</vt:lpstr>
      <vt:lpstr>PowerPoint Presentation</vt:lpstr>
      <vt:lpstr>ACTIVATION</vt:lpstr>
      <vt:lpstr>WHO RESPONDS</vt:lpstr>
      <vt:lpstr>RESPONSE</vt:lpstr>
      <vt:lpstr>PowerPoint Presentation</vt:lpstr>
      <vt:lpstr>PowerPoint Presentation</vt:lpstr>
      <vt:lpstr>ADDITIONAL INFORMATION</vt:lpstr>
      <vt:lpstr>Continue to Test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Amanda Everett</dc:creator>
  <cp:lastModifiedBy>Amanda Everett</cp:lastModifiedBy>
  <cp:revision>2</cp:revision>
  <dcterms:created xsi:type="dcterms:W3CDTF">2023-04-26T14:03:04Z</dcterms:created>
  <dcterms:modified xsi:type="dcterms:W3CDTF">2024-01-19T20:51:11Z</dcterms:modified>
</cp:coreProperties>
</file>